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1"/>
  </p:sldMasterIdLst>
  <p:notesMasterIdLst>
    <p:notesMasterId r:id="rId26"/>
  </p:notesMasterIdLst>
  <p:handoutMasterIdLst>
    <p:handoutMasterId r:id="rId27"/>
  </p:handoutMasterIdLst>
  <p:sldIdLst>
    <p:sldId id="256" r:id="rId2"/>
    <p:sldId id="266" r:id="rId3"/>
    <p:sldId id="268" r:id="rId4"/>
    <p:sldId id="311" r:id="rId5"/>
    <p:sldId id="265" r:id="rId6"/>
    <p:sldId id="271" r:id="rId7"/>
    <p:sldId id="298" r:id="rId8"/>
    <p:sldId id="299" r:id="rId9"/>
    <p:sldId id="259" r:id="rId10"/>
    <p:sldId id="308" r:id="rId11"/>
    <p:sldId id="260" r:id="rId12"/>
    <p:sldId id="306" r:id="rId13"/>
    <p:sldId id="304" r:id="rId14"/>
    <p:sldId id="305" r:id="rId15"/>
    <p:sldId id="293" r:id="rId16"/>
    <p:sldId id="292" r:id="rId17"/>
    <p:sldId id="300" r:id="rId18"/>
    <p:sldId id="295" r:id="rId19"/>
    <p:sldId id="267" r:id="rId20"/>
    <p:sldId id="302" r:id="rId21"/>
    <p:sldId id="307" r:id="rId22"/>
    <p:sldId id="272" r:id="rId23"/>
    <p:sldId id="309" r:id="rId24"/>
    <p:sldId id="310" r:id="rId25"/>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56" autoAdjust="0"/>
    <p:restoredTop sz="94660"/>
  </p:normalViewPr>
  <p:slideViewPr>
    <p:cSldViewPr snapToGrid="0" snapToObjects="1">
      <p:cViewPr varScale="1">
        <p:scale>
          <a:sx n="74" d="100"/>
          <a:sy n="74" d="100"/>
        </p:scale>
        <p:origin x="354"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C38A84D-7494-409A-8C10-B142F0B5E564}" type="datetimeFigureOut">
              <a:rPr lang="en-US" smtClean="0"/>
              <a:t>2/4/2015</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A22187DC-A291-4DEC-82B5-877D08EF7F2D}" type="slidenum">
              <a:rPr lang="en-US" smtClean="0"/>
              <a:t>‹#›</a:t>
            </a:fld>
            <a:endParaRPr lang="en-US"/>
          </a:p>
        </p:txBody>
      </p:sp>
    </p:spTree>
    <p:extLst>
      <p:ext uri="{BB962C8B-B14F-4D97-AF65-F5344CB8AC3E}">
        <p14:creationId xmlns:p14="http://schemas.microsoft.com/office/powerpoint/2010/main" val="3927642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6D9F0DA-F139-8A42-8279-778C86D15B52}" type="datetimeFigureOut">
              <a:rPr lang="en-US" smtClean="0"/>
              <a:pPr/>
              <a:t>2/4/2015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9D19D41-644A-E047-8283-A2D8640EFD40}" type="slidenum">
              <a:rPr lang="en-US" smtClean="0"/>
              <a:pPr/>
              <a:t>‹#›</a:t>
            </a:fld>
            <a:endParaRPr lang="en-US"/>
          </a:p>
        </p:txBody>
      </p:sp>
    </p:spTree>
    <p:extLst>
      <p:ext uri="{BB962C8B-B14F-4D97-AF65-F5344CB8AC3E}">
        <p14:creationId xmlns:p14="http://schemas.microsoft.com/office/powerpoint/2010/main" val="2587680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D19D41-644A-E047-8283-A2D8640EFD40}" type="slidenum">
              <a:rPr lang="en-US" smtClean="0"/>
              <a:pPr/>
              <a:t>1</a:t>
            </a:fld>
            <a:endParaRPr lang="en-US"/>
          </a:p>
        </p:txBody>
      </p:sp>
    </p:spTree>
    <p:extLst>
      <p:ext uri="{BB962C8B-B14F-4D97-AF65-F5344CB8AC3E}">
        <p14:creationId xmlns:p14="http://schemas.microsoft.com/office/powerpoint/2010/main" val="210707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AF58E0D-8B43-084D-A5CA-AA6B72DBF795}" type="datetimeFigureOut">
              <a:rPr lang="en-US" smtClean="0"/>
              <a:pPr/>
              <a:t>2/4/2015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787B884-D72D-894C-8816-AFDB8F97FAB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F58E0D-8B43-084D-A5CA-AA6B72DBF795}" type="datetimeFigureOut">
              <a:rPr lang="en-US" smtClean="0"/>
              <a:pPr/>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7B884-D72D-894C-8816-AFDB8F97FAB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F58E0D-8B43-084D-A5CA-AA6B72DBF795}" type="datetimeFigureOut">
              <a:rPr lang="en-US" smtClean="0"/>
              <a:pPr/>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7B884-D72D-894C-8816-AFDB8F97FA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F58E0D-8B43-084D-A5CA-AA6B72DBF795}" type="datetimeFigureOut">
              <a:rPr lang="en-US" smtClean="0"/>
              <a:pPr/>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7B884-D72D-894C-8816-AFDB8F97FA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AF58E0D-8B43-084D-A5CA-AA6B72DBF795}" type="datetimeFigureOut">
              <a:rPr lang="en-US" smtClean="0"/>
              <a:pPr/>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7B884-D72D-894C-8816-AFDB8F97FAB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AF58E0D-8B43-084D-A5CA-AA6B72DBF795}" type="datetimeFigureOut">
              <a:rPr lang="en-US" smtClean="0"/>
              <a:pPr/>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7B884-D72D-894C-8816-AFDB8F97FAB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AF58E0D-8B43-084D-A5CA-AA6B72DBF795}" type="datetimeFigureOut">
              <a:rPr lang="en-US" smtClean="0"/>
              <a:pPr/>
              <a:t>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7B884-D72D-894C-8816-AFDB8F97FAB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AF58E0D-8B43-084D-A5CA-AA6B72DBF795}" type="datetimeFigureOut">
              <a:rPr lang="en-US" smtClean="0"/>
              <a:pPr/>
              <a:t>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7B884-D72D-894C-8816-AFDB8F97FAB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F58E0D-8B43-084D-A5CA-AA6B72DBF795}" type="datetimeFigureOut">
              <a:rPr lang="en-US" smtClean="0"/>
              <a:pPr/>
              <a:t>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7B884-D72D-894C-8816-AFDB8F97FAB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AF58E0D-8B43-084D-A5CA-AA6B72DBF795}" type="datetimeFigureOut">
              <a:rPr lang="en-US" smtClean="0"/>
              <a:pPr/>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7B884-D72D-894C-8816-AFDB8F97FAB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AF58E0D-8B43-084D-A5CA-AA6B72DBF795}" type="datetimeFigureOut">
              <a:rPr lang="en-US" smtClean="0"/>
              <a:pPr/>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787B884-D72D-894C-8816-AFDB8F97FAB9}"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AF58E0D-8B43-084D-A5CA-AA6B72DBF795}" type="datetimeFigureOut">
              <a:rPr lang="en-US" smtClean="0"/>
              <a:pPr/>
              <a:t>2/4/2015</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787B884-D72D-894C-8816-AFDB8F97FAB9}"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CoPilot</a:t>
            </a:r>
            <a:endParaRPr lang="en-US" dirty="0"/>
          </a:p>
        </p:txBody>
      </p:sp>
      <p:sp>
        <p:nvSpPr>
          <p:cNvPr id="8" name="Subtitle 7"/>
          <p:cNvSpPr>
            <a:spLocks noGrp="1"/>
          </p:cNvSpPr>
          <p:nvPr>
            <p:ph type="body" idx="1"/>
          </p:nvPr>
        </p:nvSpPr>
        <p:spPr/>
        <p:txBody>
          <a:bodyPr>
            <a:normAutofit/>
          </a:bodyPr>
          <a:lstStyle/>
          <a:p>
            <a:r>
              <a:rPr lang="en-US" dirty="0" smtClean="0"/>
              <a:t>4imprint training</a:t>
            </a:r>
          </a:p>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000" dirty="0"/>
              <a:t>Representative can see </a:t>
            </a:r>
            <a:r>
              <a:rPr lang="en-US" sz="4000" dirty="0" smtClean="0"/>
              <a:t>customer’s </a:t>
            </a:r>
            <a:r>
              <a:rPr lang="en-US" sz="4000" dirty="0"/>
              <a:t>mouse arrow and customer can see </a:t>
            </a:r>
            <a:r>
              <a:rPr lang="en-US" sz="4000" dirty="0" smtClean="0"/>
              <a:t>representative’s </a:t>
            </a:r>
            <a:r>
              <a:rPr lang="en-US" sz="4000" dirty="0"/>
              <a:t>mouse arrow.</a:t>
            </a:r>
          </a:p>
        </p:txBody>
      </p:sp>
      <p:sp>
        <p:nvSpPr>
          <p:cNvPr id="12" name="Text Placeholder 11"/>
          <p:cNvSpPr>
            <a:spLocks noGrp="1"/>
          </p:cNvSpPr>
          <p:nvPr>
            <p:ph type="body" idx="1"/>
          </p:nvPr>
        </p:nvSpPr>
        <p:spPr/>
        <p:txBody>
          <a:bodyPr/>
          <a:lstStyle/>
          <a:p>
            <a:r>
              <a:rPr lang="en-US" dirty="0" smtClean="0"/>
              <a:t>Representative:  Red </a:t>
            </a:r>
            <a:endParaRPr lang="en-US" dirty="0"/>
          </a:p>
        </p:txBody>
      </p:sp>
      <p:sp>
        <p:nvSpPr>
          <p:cNvPr id="13" name="Text Placeholder 12"/>
          <p:cNvSpPr>
            <a:spLocks noGrp="1"/>
          </p:cNvSpPr>
          <p:nvPr>
            <p:ph type="body" sz="half" idx="3"/>
          </p:nvPr>
        </p:nvSpPr>
        <p:spPr/>
        <p:txBody>
          <a:bodyPr/>
          <a:lstStyle/>
          <a:p>
            <a:r>
              <a:rPr lang="en-US" dirty="0" smtClean="0"/>
              <a:t>Customer:  Green</a:t>
            </a:r>
            <a:endParaRPr lang="en-US" dirty="0"/>
          </a:p>
        </p:txBody>
      </p:sp>
      <p:pic>
        <p:nvPicPr>
          <p:cNvPr id="10" name="Content Placeholder 9" descr="4imprint AGENT RED.png"/>
          <p:cNvPicPr>
            <a:picLocks noGrp="1" noChangeAspect="1"/>
          </p:cNvPicPr>
          <p:nvPr>
            <p:ph sz="quarter" idx="2"/>
          </p:nvPr>
        </p:nvPicPr>
        <p:blipFill>
          <a:blip r:embed="rId2"/>
          <a:srcRect t="-26165" b="-26165"/>
          <a:stretch>
            <a:fillRect/>
          </a:stretch>
        </p:blipFill>
        <p:spPr>
          <a:xfrm>
            <a:off x="457200" y="1932709"/>
            <a:ext cx="4040188" cy="4427611"/>
          </a:xfrm>
        </p:spPr>
      </p:pic>
      <p:pic>
        <p:nvPicPr>
          <p:cNvPr id="11" name="Content Placeholder 10" descr="4imprint guest GREEN.png"/>
          <p:cNvPicPr>
            <a:picLocks noGrp="1" noChangeAspect="1"/>
          </p:cNvPicPr>
          <p:nvPr>
            <p:ph sz="quarter" idx="4"/>
          </p:nvPr>
        </p:nvPicPr>
        <p:blipFill>
          <a:blip r:embed="rId3"/>
          <a:srcRect t="-26135" b="-26135"/>
          <a:stretch>
            <a:fillRect/>
          </a:stretch>
        </p:blipFill>
        <p:spPr>
          <a:xfrm>
            <a:off x="4645025" y="2067791"/>
            <a:ext cx="4041775" cy="4292529"/>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Representatives can click or draw boxes around items to highlight them </a:t>
            </a:r>
            <a:r>
              <a:rPr lang="en-US" sz="4000" dirty="0" smtClean="0"/>
              <a:t>for </a:t>
            </a:r>
            <a:r>
              <a:rPr lang="en-US" sz="4000" dirty="0"/>
              <a:t>the customer.</a:t>
            </a:r>
          </a:p>
        </p:txBody>
      </p:sp>
      <p:sp>
        <p:nvSpPr>
          <p:cNvPr id="3" name="Text Placeholder 2"/>
          <p:cNvSpPr>
            <a:spLocks noGrp="1"/>
          </p:cNvSpPr>
          <p:nvPr>
            <p:ph type="body" idx="1"/>
          </p:nvPr>
        </p:nvSpPr>
        <p:spPr>
          <a:xfrm>
            <a:off x="457200" y="1855248"/>
            <a:ext cx="4040188" cy="899674"/>
          </a:xfrm>
        </p:spPr>
        <p:txBody>
          <a:bodyPr/>
          <a:lstStyle/>
          <a:p>
            <a:r>
              <a:rPr lang="en-US" dirty="0" smtClean="0"/>
              <a:t>Representative 	gesturing </a:t>
            </a:r>
            <a:endParaRPr lang="en-US" dirty="0"/>
          </a:p>
        </p:txBody>
      </p:sp>
      <p:sp>
        <p:nvSpPr>
          <p:cNvPr id="4" name="Text Placeholder 3"/>
          <p:cNvSpPr>
            <a:spLocks noGrp="1"/>
          </p:cNvSpPr>
          <p:nvPr>
            <p:ph type="body" sz="half" idx="3"/>
          </p:nvPr>
        </p:nvSpPr>
        <p:spPr>
          <a:xfrm>
            <a:off x="4645025" y="1986116"/>
            <a:ext cx="4041775" cy="349083"/>
          </a:xfrm>
        </p:spPr>
        <p:txBody>
          <a:bodyPr>
            <a:normAutofit lnSpcReduction="10000"/>
          </a:bodyPr>
          <a:lstStyle/>
          <a:p>
            <a:r>
              <a:rPr lang="en-US" dirty="0" smtClean="0"/>
              <a:t>Customer sees gesture</a:t>
            </a:r>
            <a:endParaRPr lang="en-US" dirty="0"/>
          </a:p>
        </p:txBody>
      </p:sp>
      <p:sp>
        <p:nvSpPr>
          <p:cNvPr id="5" name="Content Placeholder 4"/>
          <p:cNvSpPr>
            <a:spLocks noGrp="1"/>
          </p:cNvSpPr>
          <p:nvPr>
            <p:ph sz="quarter" idx="2"/>
          </p:nvPr>
        </p:nvSpPr>
        <p:spPr/>
        <p:txBody>
          <a:bodyPr/>
          <a:lstStyle/>
          <a:p>
            <a:endParaRPr lang="en-US" dirty="0"/>
          </a:p>
        </p:txBody>
      </p:sp>
      <p:pic>
        <p:nvPicPr>
          <p:cNvPr id="6" name="Picture 5"/>
          <p:cNvPicPr>
            <a:picLocks noChangeAspect="1"/>
          </p:cNvPicPr>
          <p:nvPr/>
        </p:nvPicPr>
        <p:blipFill>
          <a:blip r:embed="rId2"/>
          <a:stretch>
            <a:fillRect/>
          </a:stretch>
        </p:blipFill>
        <p:spPr>
          <a:xfrm>
            <a:off x="558008" y="2754922"/>
            <a:ext cx="7425407" cy="2815847"/>
          </a:xfrm>
          <a:prstGeom prst="rect">
            <a:avLst/>
          </a:prstGeom>
        </p:spPr>
      </p:pic>
      <p:sp>
        <p:nvSpPr>
          <p:cNvPr id="7" name="Content Placeholder 6"/>
          <p:cNvSpPr>
            <a:spLocks noGrp="1"/>
          </p:cNvSpPr>
          <p:nvPr>
            <p:ph sz="quarter" idx="4"/>
          </p:nvPr>
        </p:nvSpPr>
        <p:spPr>
          <a:xfrm>
            <a:off x="4970584" y="2754922"/>
            <a:ext cx="3575539" cy="3235569"/>
          </a:xfrm>
        </p:spPr>
        <p:txBody>
          <a:bodyPr/>
          <a:lstStyle/>
          <a:p>
            <a:endParaRPr lang="en-US" dirty="0"/>
          </a:p>
        </p:txBody>
      </p:sp>
      <p:pic>
        <p:nvPicPr>
          <p:cNvPr id="8" name="Picture 7"/>
          <p:cNvPicPr>
            <a:picLocks noChangeAspect="1"/>
          </p:cNvPicPr>
          <p:nvPr/>
        </p:nvPicPr>
        <p:blipFill>
          <a:blip r:embed="rId3"/>
          <a:stretch>
            <a:fillRect/>
          </a:stretch>
        </p:blipFill>
        <p:spPr>
          <a:xfrm>
            <a:off x="4645314" y="2754921"/>
            <a:ext cx="4794466" cy="253221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Representative is able to request remote control</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544068" y="2026227"/>
            <a:ext cx="7574973" cy="4298373"/>
          </a:xfrm>
          <a:prstGeom prst="rect">
            <a:avLst/>
          </a:prstGeom>
        </p:spPr>
      </p:pic>
      <p:sp>
        <p:nvSpPr>
          <p:cNvPr id="7" name="Down Arrow 6"/>
          <p:cNvSpPr/>
          <p:nvPr/>
        </p:nvSpPr>
        <p:spPr>
          <a:xfrm>
            <a:off x="7540891" y="1114598"/>
            <a:ext cx="484632" cy="8208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3500" dirty="0" smtClean="0"/>
              <a:t>Customer’s view of “remote control” request</a:t>
            </a:r>
            <a:endParaRPr lang="en-US" sz="3500" dirty="0"/>
          </a:p>
        </p:txBody>
      </p:sp>
      <p:sp>
        <p:nvSpPr>
          <p:cNvPr id="2" name="Content Placeholder 1"/>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19545" y="1847088"/>
            <a:ext cx="7917873" cy="4970613"/>
          </a:xfrm>
          <a:prstGeom prst="rect">
            <a:avLst/>
          </a:prstGeom>
        </p:spPr>
      </p:pic>
      <p:sp>
        <p:nvSpPr>
          <p:cNvPr id="4" name="Left Arrow 3"/>
          <p:cNvSpPr/>
          <p:nvPr/>
        </p:nvSpPr>
        <p:spPr>
          <a:xfrm>
            <a:off x="8010559" y="5928360"/>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dirty="0"/>
              <a:t>Representative’s view in Remote Control Request (red border).  Representative can now ‘drive’ the session (clicking links, typing, etc.)</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29265" y="1948826"/>
            <a:ext cx="8262972" cy="490917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Sensitive data will be hidden from representatives.</a:t>
            </a:r>
          </a:p>
        </p:txBody>
      </p:sp>
      <p:sp>
        <p:nvSpPr>
          <p:cNvPr id="3" name="Text Placeholder 2"/>
          <p:cNvSpPr>
            <a:spLocks noGrp="1"/>
          </p:cNvSpPr>
          <p:nvPr>
            <p:ph type="body" idx="1"/>
          </p:nvPr>
        </p:nvSpPr>
        <p:spPr>
          <a:xfrm>
            <a:off x="457200" y="1855248"/>
            <a:ext cx="4040188" cy="1261578"/>
          </a:xfrm>
        </p:spPr>
        <p:txBody>
          <a:bodyPr/>
          <a:lstStyle/>
          <a:p>
            <a:r>
              <a:rPr lang="en-US" dirty="0" smtClean="0"/>
              <a:t>Representative’s view – masked		</a:t>
            </a:r>
            <a:endParaRPr lang="en-US" dirty="0"/>
          </a:p>
        </p:txBody>
      </p:sp>
      <p:sp>
        <p:nvSpPr>
          <p:cNvPr id="4" name="Text Placeholder 3"/>
          <p:cNvSpPr>
            <a:spLocks noGrp="1"/>
          </p:cNvSpPr>
          <p:nvPr>
            <p:ph type="body" sz="half" idx="3"/>
          </p:nvPr>
        </p:nvSpPr>
        <p:spPr>
          <a:xfrm>
            <a:off x="4645025" y="1859757"/>
            <a:ext cx="4041775" cy="932604"/>
          </a:xfrm>
        </p:spPr>
        <p:txBody>
          <a:bodyPr/>
          <a:lstStyle/>
          <a:p>
            <a:r>
              <a:rPr lang="en-US" dirty="0" smtClean="0"/>
              <a:t>Customer’s view - masked</a:t>
            </a:r>
            <a:endParaRPr lang="en-US" dirty="0"/>
          </a:p>
        </p:txBody>
      </p:sp>
      <p:pic>
        <p:nvPicPr>
          <p:cNvPr id="17" name="Content Placeholder 16" descr="4imprint agent Masked2.png"/>
          <p:cNvPicPr>
            <a:picLocks noGrp="1" noChangeAspect="1"/>
          </p:cNvPicPr>
          <p:nvPr>
            <p:ph sz="quarter" idx="2"/>
          </p:nvPr>
        </p:nvPicPr>
        <p:blipFill>
          <a:blip r:embed="rId2"/>
          <a:srcRect t="-37118" b="-37118"/>
          <a:stretch>
            <a:fillRect/>
          </a:stretch>
        </p:blipFill>
        <p:spPr>
          <a:xfrm>
            <a:off x="457200" y="2355612"/>
            <a:ext cx="4040188" cy="3845720"/>
          </a:xfrm>
        </p:spPr>
      </p:pic>
      <p:pic>
        <p:nvPicPr>
          <p:cNvPr id="19" name="Content Placeholder 18" descr="4imprint cust mask.png"/>
          <p:cNvPicPr>
            <a:picLocks noGrp="1" noChangeAspect="1"/>
          </p:cNvPicPr>
          <p:nvPr>
            <p:ph sz="quarter" idx="4"/>
          </p:nvPr>
        </p:nvPicPr>
        <p:blipFill>
          <a:blip r:embed="rId3"/>
          <a:srcRect t="-34202" b="-34202"/>
          <a:stretch>
            <a:fillRect/>
          </a:stretch>
        </p:blipFill>
        <p:spPr>
          <a:xfrm>
            <a:off x="4645025" y="2355612"/>
            <a:ext cx="4041775" cy="384572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How to end the Cobrowse session</a:t>
            </a:r>
            <a:endParaRPr lang="en-US" dirty="0"/>
          </a:p>
        </p:txBody>
      </p:sp>
      <p:sp>
        <p:nvSpPr>
          <p:cNvPr id="8" name="Content Placeholder 7"/>
          <p:cNvSpPr>
            <a:spLocks noGrp="1"/>
          </p:cNvSpPr>
          <p:nvPr>
            <p:ph idx="1"/>
          </p:nvPr>
        </p:nvSpPr>
        <p:spPr/>
        <p:txBody>
          <a:bodyPr>
            <a:normAutofit/>
          </a:bodyPr>
          <a:lstStyle/>
          <a:p>
            <a:pPr>
              <a:buNone/>
            </a:pPr>
            <a:r>
              <a:rPr lang="en-US" sz="2800" dirty="0" smtClean="0"/>
              <a:t>Two options to end the </a:t>
            </a:r>
            <a:r>
              <a:rPr lang="en-US" sz="2800" dirty="0" err="1" smtClean="0"/>
              <a:t>Cobrowse</a:t>
            </a:r>
            <a:r>
              <a:rPr lang="en-US" sz="2800" dirty="0" smtClean="0"/>
              <a:t> session</a:t>
            </a:r>
          </a:p>
          <a:p>
            <a:pPr>
              <a:buNone/>
            </a:pPr>
            <a:endParaRPr lang="en-US" sz="2800" dirty="0" smtClean="0"/>
          </a:p>
          <a:p>
            <a:pPr>
              <a:buNone/>
            </a:pPr>
            <a:r>
              <a:rPr lang="en-US" sz="2800" dirty="0" smtClean="0"/>
              <a:t>1) Customer may end session by simply selecting the word “End </a:t>
            </a:r>
            <a:r>
              <a:rPr lang="en-US" sz="2800" dirty="0" err="1" smtClean="0"/>
              <a:t>CoPilot</a:t>
            </a:r>
            <a:r>
              <a:rPr lang="en-US" sz="2800" dirty="0" smtClean="0"/>
              <a:t>” in the bottom of their screen.  </a:t>
            </a:r>
          </a:p>
          <a:p>
            <a:pPr>
              <a:buNone/>
            </a:pPr>
            <a:endParaRPr lang="en-US" sz="2800" dirty="0" smtClean="0"/>
          </a:p>
          <a:p>
            <a:pPr>
              <a:buNone/>
            </a:pPr>
            <a:r>
              <a:rPr lang="en-US" sz="2800" dirty="0" smtClean="0"/>
              <a:t>2) 4imprint representative may simply select the red “X” in their viewer window to close the session.</a:t>
            </a:r>
            <a:endParaRPr lang="en-US"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Customer end cobrowse session:  </a:t>
            </a:r>
            <a:endParaRPr lang="en-US" dirty="0"/>
          </a:p>
        </p:txBody>
      </p:sp>
      <p:pic>
        <p:nvPicPr>
          <p:cNvPr id="6" name="Content Placeholder 5" descr="4imprint client END.png"/>
          <p:cNvPicPr>
            <a:picLocks noGrp="1" noChangeAspect="1"/>
          </p:cNvPicPr>
          <p:nvPr>
            <p:ph idx="1"/>
          </p:nvPr>
        </p:nvPicPr>
        <p:blipFill>
          <a:blip r:embed="rId2"/>
          <a:srcRect l="-8590" r="-8590"/>
          <a:stretch>
            <a:fillRect/>
          </a:stretch>
        </p:blip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Representative’s view once cobrowse has ended</a:t>
            </a:r>
            <a:endParaRPr lang="en-US" dirty="0"/>
          </a:p>
        </p:txBody>
      </p:sp>
      <p:pic>
        <p:nvPicPr>
          <p:cNvPr id="9" name="Content Placeholder 8" descr="cb session ended.jpg"/>
          <p:cNvPicPr>
            <a:picLocks noGrp="1" noChangeAspect="1"/>
          </p:cNvPicPr>
          <p:nvPr>
            <p:ph idx="1"/>
          </p:nvPr>
        </p:nvPicPr>
        <p:blipFill>
          <a:blip r:embed="rId2"/>
          <a:srcRect t="-16606" b="-16606"/>
          <a:stretch>
            <a:fillRect/>
          </a:stretch>
        </p:blipFill>
        <p:spPr>
          <a:xfrm>
            <a:off x="457200" y="1935480"/>
            <a:ext cx="8229600" cy="438912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normAutofit fontScale="85000" lnSpcReduction="20000"/>
          </a:bodyPr>
          <a:lstStyle/>
          <a:p>
            <a:pPr>
              <a:buNone/>
            </a:pPr>
            <a:endParaRPr lang="en-US" dirty="0" smtClean="0"/>
          </a:p>
          <a:p>
            <a:r>
              <a:rPr lang="en-US" sz="2800" b="1" dirty="0" smtClean="0"/>
              <a:t>Cobrowse:  </a:t>
            </a:r>
            <a:r>
              <a:rPr lang="en-US" dirty="0" smtClean="0"/>
              <a:t>Representatives and customers are literally on the same 4imprint  webpage.  There is no customer download.</a:t>
            </a:r>
          </a:p>
          <a:p>
            <a:r>
              <a:rPr lang="en-US" sz="2800" b="1" dirty="0" smtClean="0"/>
              <a:t>Gesture:  </a:t>
            </a:r>
            <a:r>
              <a:rPr lang="en-US" dirty="0" smtClean="0"/>
              <a:t>Representatives may point to an area on customer’s page by clicking or dragging a box around an item.</a:t>
            </a:r>
          </a:p>
          <a:p>
            <a:r>
              <a:rPr lang="en-US" sz="2800" b="1" dirty="0" smtClean="0"/>
              <a:t>Scroll:  </a:t>
            </a:r>
            <a:r>
              <a:rPr lang="en-US" dirty="0" smtClean="0"/>
              <a:t>Representative may scroll up / down on the customer’s page.</a:t>
            </a:r>
          </a:p>
          <a:p>
            <a:r>
              <a:rPr lang="en-US" sz="2800" b="1" dirty="0" smtClean="0"/>
              <a:t>Masked fields:  </a:t>
            </a:r>
            <a:r>
              <a:rPr lang="en-US" dirty="0" smtClean="0"/>
              <a:t>When a customer is looking at personal account information, the field will not be viewable by the representative.  Ex. CC information.</a:t>
            </a:r>
          </a:p>
          <a:p>
            <a:r>
              <a:rPr lang="en-US" sz="2800" b="1" dirty="0" smtClean="0"/>
              <a:t>Remote Control</a:t>
            </a:r>
            <a:r>
              <a:rPr lang="en-US" sz="2800" dirty="0" smtClean="0"/>
              <a:t>:  </a:t>
            </a:r>
            <a:r>
              <a:rPr lang="en-US" dirty="0" smtClean="0"/>
              <a:t>Ability to click on items and type in fields.  Need customer’s permission.</a:t>
            </a:r>
          </a:p>
          <a:p>
            <a:pPr>
              <a:buNone/>
            </a:pPr>
            <a:r>
              <a:rPr lang="en-US" dirty="0" smtClean="0"/>
              <a:t>  </a:t>
            </a:r>
          </a:p>
          <a:p>
            <a:pPr>
              <a:buNone/>
            </a:pP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CoPilot</a:t>
            </a:r>
            <a:endParaRPr lang="en-US" dirty="0"/>
          </a:p>
        </p:txBody>
      </p:sp>
      <p:sp>
        <p:nvSpPr>
          <p:cNvPr id="3" name="Content Placeholder 2"/>
          <p:cNvSpPr>
            <a:spLocks noGrp="1"/>
          </p:cNvSpPr>
          <p:nvPr>
            <p:ph idx="1"/>
          </p:nvPr>
        </p:nvSpPr>
        <p:spPr/>
        <p:txBody>
          <a:bodyPr/>
          <a:lstStyle/>
          <a:p>
            <a:pPr>
              <a:buNone/>
            </a:pPr>
            <a:r>
              <a:rPr lang="en-US" dirty="0" smtClean="0"/>
              <a:t>  </a:t>
            </a:r>
          </a:p>
          <a:p>
            <a:pPr>
              <a:buNone/>
            </a:pPr>
            <a:r>
              <a:rPr lang="en-US" sz="4000" dirty="0"/>
              <a:t>A program that easily allows our representatives and customers to navigate the 4imprint website </a:t>
            </a:r>
            <a:r>
              <a:rPr lang="en-US" sz="4000" b="1" dirty="0"/>
              <a:t>together</a:t>
            </a:r>
            <a:r>
              <a:rPr lang="en-US" sz="4000" dirty="0"/>
              <a:t> at the same time!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FAQ</a:t>
            </a:r>
            <a:endParaRPr lang="en-US" dirty="0"/>
          </a:p>
        </p:txBody>
      </p:sp>
      <p:sp>
        <p:nvSpPr>
          <p:cNvPr id="4" name="Content Placeholder 3"/>
          <p:cNvSpPr>
            <a:spLocks noGrp="1"/>
          </p:cNvSpPr>
          <p:nvPr>
            <p:ph idx="1"/>
          </p:nvPr>
        </p:nvSpPr>
        <p:spPr/>
        <p:txBody>
          <a:bodyPr>
            <a:normAutofit fontScale="92500"/>
          </a:bodyPr>
          <a:lstStyle/>
          <a:p>
            <a:r>
              <a:rPr lang="en-US" dirty="0" smtClean="0"/>
              <a:t>1.  </a:t>
            </a:r>
            <a:r>
              <a:rPr lang="en-US" b="1" dirty="0" smtClean="0"/>
              <a:t>Where does the customer get the cobrowse </a:t>
            </a:r>
            <a:r>
              <a:rPr lang="en-US" b="1" dirty="0"/>
              <a:t> </a:t>
            </a:r>
            <a:r>
              <a:rPr lang="en-US" b="1" dirty="0" smtClean="0"/>
              <a:t>      	Code?</a:t>
            </a:r>
          </a:p>
          <a:p>
            <a:pPr>
              <a:buNone/>
            </a:pPr>
            <a:r>
              <a:rPr lang="en-US" dirty="0" smtClean="0"/>
              <a:t>	     A. Scroll down to Services and click on “Launch    	CoPilot.”</a:t>
            </a:r>
          </a:p>
          <a:p>
            <a:r>
              <a:rPr lang="en-US" b="1" dirty="0" smtClean="0"/>
              <a:t>2.  How do I join the cobrowse session?</a:t>
            </a:r>
          </a:p>
          <a:p>
            <a:pPr>
              <a:buNone/>
            </a:pPr>
            <a:r>
              <a:rPr lang="en-US" dirty="0" smtClean="0"/>
              <a:t>	     A.  Join via copilot.4imprint.com and enter the 	cobrowse code from the customer.</a:t>
            </a:r>
          </a:p>
          <a:p>
            <a:r>
              <a:rPr lang="en-US" b="1" dirty="0" smtClean="0"/>
              <a:t>3.  Can I gesture / highlight on the customer’s screen?</a:t>
            </a:r>
          </a:p>
          <a:p>
            <a:pPr lvl="1">
              <a:buNone/>
            </a:pPr>
            <a:r>
              <a:rPr lang="en-US" dirty="0" smtClean="0"/>
              <a:t>	A. Yes, you are able to draw boxes around an area or click 	on an item to highlight.  You may also scroll up / down 	the page for the customer.</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FAQ</a:t>
            </a:r>
            <a:endParaRPr lang="en-US" dirty="0"/>
          </a:p>
        </p:txBody>
      </p:sp>
      <p:sp>
        <p:nvSpPr>
          <p:cNvPr id="4" name="Content Placeholder 3"/>
          <p:cNvSpPr>
            <a:spLocks noGrp="1"/>
          </p:cNvSpPr>
          <p:nvPr>
            <p:ph idx="1"/>
          </p:nvPr>
        </p:nvSpPr>
        <p:spPr/>
        <p:txBody>
          <a:bodyPr>
            <a:normAutofit fontScale="92500" lnSpcReduction="20000"/>
          </a:bodyPr>
          <a:lstStyle/>
          <a:p>
            <a:r>
              <a:rPr lang="en-US" b="1" dirty="0" smtClean="0"/>
              <a:t>4.   Why can’t I control the customer’s screen?</a:t>
            </a:r>
          </a:p>
          <a:p>
            <a:pPr lvl="1">
              <a:buNone/>
            </a:pPr>
            <a:r>
              <a:rPr lang="en-US" dirty="0" smtClean="0"/>
              <a:t>	   A. You will need to request access this permission from the customer.   Click on the “</a:t>
            </a:r>
            <a:r>
              <a:rPr lang="en-US" b="1" dirty="0" smtClean="0"/>
              <a:t>g</a:t>
            </a:r>
            <a:r>
              <a:rPr lang="en-US" dirty="0" smtClean="0"/>
              <a:t>” icon in the top right hand corner and select “Request Remote Control”. Once granted you will be able to scroll, click on items and type.</a:t>
            </a:r>
          </a:p>
          <a:p>
            <a:r>
              <a:rPr lang="en-US" b="1" dirty="0" smtClean="0"/>
              <a:t>5.  Customer is concerned about security</a:t>
            </a:r>
          </a:p>
          <a:p>
            <a:pPr lvl="1">
              <a:buNone/>
            </a:pPr>
            <a:r>
              <a:rPr lang="en-US" dirty="0" smtClean="0"/>
              <a:t>	 A.  Customer is not downloading software on their computer.  You may see the 4imprint webpage they are on but have no access to view their desktop and files or other web pages.</a:t>
            </a:r>
          </a:p>
          <a:p>
            <a:r>
              <a:rPr lang="en-US" b="1" dirty="0" smtClean="0"/>
              <a:t>6.  How do I end the cobrowse session?</a:t>
            </a:r>
          </a:p>
          <a:p>
            <a:pPr lvl="1">
              <a:buNone/>
            </a:pPr>
            <a:r>
              <a:rPr lang="en-US" dirty="0" smtClean="0"/>
              <a:t>	A.  Customer may select “End </a:t>
            </a:r>
            <a:r>
              <a:rPr lang="en-US" dirty="0" err="1" smtClean="0"/>
              <a:t>CoPilot</a:t>
            </a:r>
            <a:r>
              <a:rPr lang="en-US" dirty="0" smtClean="0"/>
              <a:t>” or you may simply exit the browser.</a:t>
            </a:r>
          </a:p>
          <a:p>
            <a:pPr marL="0" indent="0">
              <a:buNone/>
            </a:pPr>
            <a:r>
              <a:rPr lang="en-US" b="1" dirty="0"/>
              <a:t>	</a:t>
            </a:r>
            <a:r>
              <a:rPr lang="en-US" dirty="0" smtClean="0"/>
              <a:t>	</a:t>
            </a:r>
            <a:endParaRPr lang="en-US" b="1"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Browsers that can be used</a:t>
            </a:r>
            <a:endParaRPr lang="en-US" dirty="0"/>
          </a:p>
        </p:txBody>
      </p:sp>
      <p:sp>
        <p:nvSpPr>
          <p:cNvPr id="6" name="Text Placeholder 5"/>
          <p:cNvSpPr>
            <a:spLocks noGrp="1"/>
          </p:cNvSpPr>
          <p:nvPr>
            <p:ph type="body" idx="1"/>
          </p:nvPr>
        </p:nvSpPr>
        <p:spPr/>
        <p:txBody>
          <a:bodyPr/>
          <a:lstStyle/>
          <a:p>
            <a:r>
              <a:rPr lang="en-US" smtClean="0"/>
              <a:t>4imprint Agent		</a:t>
            </a:r>
            <a:endParaRPr lang="en-US" dirty="0"/>
          </a:p>
        </p:txBody>
      </p:sp>
      <p:sp>
        <p:nvSpPr>
          <p:cNvPr id="8" name="Text Placeholder 7"/>
          <p:cNvSpPr>
            <a:spLocks noGrp="1"/>
          </p:cNvSpPr>
          <p:nvPr>
            <p:ph type="body" sz="half" idx="3"/>
          </p:nvPr>
        </p:nvSpPr>
        <p:spPr/>
        <p:txBody>
          <a:bodyPr/>
          <a:lstStyle/>
          <a:p>
            <a:r>
              <a:rPr lang="en-US" smtClean="0"/>
              <a:t>4imprint Customer</a:t>
            </a:r>
            <a:endParaRPr lang="en-US" dirty="0"/>
          </a:p>
        </p:txBody>
      </p:sp>
      <p:sp>
        <p:nvSpPr>
          <p:cNvPr id="7" name="Content Placeholder 6"/>
          <p:cNvSpPr>
            <a:spLocks noGrp="1"/>
          </p:cNvSpPr>
          <p:nvPr>
            <p:ph sz="quarter" idx="2"/>
          </p:nvPr>
        </p:nvSpPr>
        <p:spPr/>
        <p:txBody>
          <a:bodyPr/>
          <a:lstStyle/>
          <a:p>
            <a:r>
              <a:rPr lang="en-US" dirty="0" smtClean="0"/>
              <a:t>IE 11</a:t>
            </a:r>
          </a:p>
          <a:p>
            <a:r>
              <a:rPr lang="en-US" dirty="0" smtClean="0"/>
              <a:t>Chrome</a:t>
            </a:r>
          </a:p>
          <a:p>
            <a:r>
              <a:rPr lang="en-US" dirty="0" smtClean="0"/>
              <a:t>Safari</a:t>
            </a:r>
          </a:p>
          <a:p>
            <a:endParaRPr lang="en-US" dirty="0"/>
          </a:p>
        </p:txBody>
      </p:sp>
      <p:graphicFrame>
        <p:nvGraphicFramePr>
          <p:cNvPr id="10" name="Content Placeholder 9"/>
          <p:cNvGraphicFramePr>
            <a:graphicFrameLocks noGrp="1"/>
          </p:cNvGraphicFramePr>
          <p:nvPr>
            <p:ph sz="quarter" idx="4"/>
          </p:nvPr>
        </p:nvGraphicFramePr>
        <p:xfrm>
          <a:off x="4645025" y="2514600"/>
          <a:ext cx="2694516" cy="3014980"/>
        </p:xfrm>
        <a:graphic>
          <a:graphicData uri="http://schemas.openxmlformats.org/drawingml/2006/table">
            <a:tbl>
              <a:tblPr firstRow="1" bandRow="1">
                <a:tableStyleId>{5C22544A-7EE6-4342-B048-85BDC9FD1C3A}</a:tableStyleId>
              </a:tblPr>
              <a:tblGrid>
                <a:gridCol w="1347258"/>
                <a:gridCol w="1347258"/>
              </a:tblGrid>
              <a:tr h="370840">
                <a:tc>
                  <a:txBody>
                    <a:bodyPr/>
                    <a:lstStyle/>
                    <a:p>
                      <a:pPr algn="l" fontAlgn="b"/>
                      <a:r>
                        <a:rPr lang="en-US" sz="1400" b="1" i="0" u="none" strike="noStrike" dirty="0">
                          <a:latin typeface="Verdana"/>
                        </a:rPr>
                        <a:t>Visitor / Client</a:t>
                      </a:r>
                    </a:p>
                  </a:txBody>
                  <a:tcPr marL="12700" marR="12700" marT="12700" marB="0" anchor="b"/>
                </a:tc>
                <a:tc>
                  <a:txBody>
                    <a:bodyPr/>
                    <a:lstStyle/>
                    <a:p>
                      <a:pPr algn="l" fontAlgn="b"/>
                      <a:endParaRPr lang="en-US" sz="1400" b="0" i="0" u="none" strike="noStrike">
                        <a:latin typeface="Verdana"/>
                      </a:endParaRPr>
                    </a:p>
                  </a:txBody>
                  <a:tcPr marL="12700" marR="12700" marT="12700" marB="0" anchor="b"/>
                </a:tc>
              </a:tr>
              <a:tr h="370840">
                <a:tc>
                  <a:txBody>
                    <a:bodyPr/>
                    <a:lstStyle/>
                    <a:p>
                      <a:pPr algn="l" fontAlgn="b"/>
                      <a:endParaRPr lang="en-US" sz="1400" b="0" i="0" u="none" strike="noStrike">
                        <a:latin typeface="Verdana"/>
                      </a:endParaRPr>
                    </a:p>
                  </a:txBody>
                  <a:tcPr marL="12700" marR="12700" marT="12700" marB="0" anchor="b"/>
                </a:tc>
                <a:tc>
                  <a:txBody>
                    <a:bodyPr/>
                    <a:lstStyle/>
                    <a:p>
                      <a:pPr algn="l" fontAlgn="b"/>
                      <a:endParaRPr lang="en-US" sz="1400" b="0" i="0" u="none" strike="noStrike">
                        <a:latin typeface="Verdana"/>
                      </a:endParaRPr>
                    </a:p>
                  </a:txBody>
                  <a:tcPr marL="12700" marR="12700" marT="12700" marB="0" anchor="b"/>
                </a:tc>
              </a:tr>
              <a:tr h="370840">
                <a:tc>
                  <a:txBody>
                    <a:bodyPr/>
                    <a:lstStyle/>
                    <a:p>
                      <a:pPr algn="ctr" fontAlgn="t"/>
                      <a:r>
                        <a:rPr lang="en-US" sz="1400" b="1" i="0" u="none" strike="noStrike">
                          <a:latin typeface="Verdana"/>
                        </a:rPr>
                        <a:t>Which Browser?</a:t>
                      </a:r>
                    </a:p>
                  </a:txBody>
                  <a:tcPr marL="12700" marR="12700" marT="12700" marB="0"/>
                </a:tc>
                <a:tc>
                  <a:txBody>
                    <a:bodyPr/>
                    <a:lstStyle/>
                    <a:p>
                      <a:pPr algn="ctr" fontAlgn="t"/>
                      <a:r>
                        <a:rPr lang="en-US" sz="1400" b="1" i="0" u="none" strike="noStrike">
                          <a:latin typeface="Verdana"/>
                        </a:rPr>
                        <a:t>On what Operating System?</a:t>
                      </a:r>
                    </a:p>
                  </a:txBody>
                  <a:tcPr marL="12700" marR="12700" marT="12700" marB="0"/>
                </a:tc>
              </a:tr>
              <a:tr h="370840">
                <a:tc>
                  <a:txBody>
                    <a:bodyPr/>
                    <a:lstStyle/>
                    <a:p>
                      <a:pPr algn="l" fontAlgn="b"/>
                      <a:r>
                        <a:rPr lang="en-US" sz="1400" b="0" i="0" u="none" strike="noStrike">
                          <a:latin typeface="Verdana"/>
                        </a:rPr>
                        <a:t>IE9+</a:t>
                      </a:r>
                    </a:p>
                  </a:txBody>
                  <a:tcPr marL="12700" marR="12700" marT="12700" marB="0" anchor="b"/>
                </a:tc>
                <a:tc>
                  <a:txBody>
                    <a:bodyPr/>
                    <a:lstStyle/>
                    <a:p>
                      <a:pPr algn="l" fontAlgn="b"/>
                      <a:r>
                        <a:rPr lang="en-US" sz="1400" b="0" i="0" u="none" strike="noStrike">
                          <a:latin typeface="Verdana"/>
                        </a:rPr>
                        <a:t>Windows</a:t>
                      </a:r>
                    </a:p>
                  </a:txBody>
                  <a:tcPr marL="12700" marR="12700" marT="12700" marB="0" anchor="b"/>
                </a:tc>
              </a:tr>
              <a:tr h="370840">
                <a:tc>
                  <a:txBody>
                    <a:bodyPr/>
                    <a:lstStyle/>
                    <a:p>
                      <a:pPr algn="l" fontAlgn="b"/>
                      <a:r>
                        <a:rPr lang="en-US" sz="1400" b="0" i="0" u="none" strike="noStrike" dirty="0" smtClean="0">
                          <a:latin typeface="Verdana"/>
                        </a:rPr>
                        <a:t>Firefox 30+</a:t>
                      </a:r>
                      <a:endParaRPr lang="en-US" sz="1400" b="0" i="0" u="none" strike="noStrike" dirty="0">
                        <a:latin typeface="Verdana"/>
                      </a:endParaRPr>
                    </a:p>
                  </a:txBody>
                  <a:tcPr marL="12700" marR="12700" marT="12700" marB="0" anchor="b"/>
                </a:tc>
                <a:tc>
                  <a:txBody>
                    <a:bodyPr/>
                    <a:lstStyle/>
                    <a:p>
                      <a:pPr algn="l" fontAlgn="b"/>
                      <a:r>
                        <a:rPr lang="en-US" sz="1400" b="0" i="0" u="none" strike="noStrike">
                          <a:latin typeface="Verdana"/>
                        </a:rPr>
                        <a:t>Windows, Mac</a:t>
                      </a:r>
                    </a:p>
                  </a:txBody>
                  <a:tcPr marL="12700" marR="12700" marT="12700" marB="0" anchor="b"/>
                </a:tc>
              </a:tr>
              <a:tr h="370840">
                <a:tc>
                  <a:txBody>
                    <a:bodyPr/>
                    <a:lstStyle/>
                    <a:p>
                      <a:pPr algn="l" fontAlgn="b"/>
                      <a:r>
                        <a:rPr lang="en-US" sz="1400" b="0" i="0" u="none" strike="noStrike">
                          <a:latin typeface="Verdana"/>
                        </a:rPr>
                        <a:t>Safari 5+</a:t>
                      </a:r>
                    </a:p>
                  </a:txBody>
                  <a:tcPr marL="12700" marR="12700" marT="12700" marB="0" anchor="b"/>
                </a:tc>
                <a:tc>
                  <a:txBody>
                    <a:bodyPr/>
                    <a:lstStyle/>
                    <a:p>
                      <a:pPr algn="l" fontAlgn="b"/>
                      <a:r>
                        <a:rPr lang="en-US" sz="1400" b="0" i="0" u="none" strike="noStrike">
                          <a:latin typeface="Verdana"/>
                        </a:rPr>
                        <a:t>Mac, iOS</a:t>
                      </a:r>
                    </a:p>
                  </a:txBody>
                  <a:tcPr marL="12700" marR="12700" marT="12700" marB="0" anchor="b"/>
                </a:tc>
              </a:tr>
              <a:tr h="370840">
                <a:tc>
                  <a:txBody>
                    <a:bodyPr/>
                    <a:lstStyle/>
                    <a:p>
                      <a:pPr algn="l" fontAlgn="b"/>
                      <a:r>
                        <a:rPr lang="en-US" sz="1400" b="0" i="0" u="none" strike="noStrike" dirty="0">
                          <a:latin typeface="Verdana"/>
                        </a:rPr>
                        <a:t>Chrome</a:t>
                      </a:r>
                    </a:p>
                  </a:txBody>
                  <a:tcPr marL="12700" marR="12700" marT="12700" marB="0" anchor="b"/>
                </a:tc>
                <a:tc>
                  <a:txBody>
                    <a:bodyPr/>
                    <a:lstStyle/>
                    <a:p>
                      <a:pPr algn="l" fontAlgn="b"/>
                      <a:r>
                        <a:rPr lang="en-US" sz="1400" b="0" i="0" u="none" strike="noStrike" dirty="0">
                          <a:latin typeface="Verdana"/>
                        </a:rPr>
                        <a:t>Windows, Mac, Android</a:t>
                      </a:r>
                    </a:p>
                  </a:txBody>
                  <a:tcPr marL="12700" marR="12700" marT="12700" marB="0" anchor="b"/>
                </a:tc>
              </a:tr>
            </a:tbl>
          </a:graphicData>
        </a:graphic>
      </p:graphicFrame>
      <p:sp>
        <p:nvSpPr>
          <p:cNvPr id="9" name="TextBox 8"/>
          <p:cNvSpPr txBox="1"/>
          <p:nvPr/>
        </p:nvSpPr>
        <p:spPr>
          <a:xfrm>
            <a:off x="1607885" y="2742525"/>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Logins</a:t>
            </a:r>
            <a:endParaRPr lang="en-US" dirty="0"/>
          </a:p>
        </p:txBody>
      </p:sp>
      <p:sp>
        <p:nvSpPr>
          <p:cNvPr id="3" name="Content Placeholder 2"/>
          <p:cNvSpPr>
            <a:spLocks noGrp="1"/>
          </p:cNvSpPr>
          <p:nvPr>
            <p:ph idx="1"/>
          </p:nvPr>
        </p:nvSpPr>
        <p:spPr>
          <a:xfrm>
            <a:off x="457200" y="1847088"/>
            <a:ext cx="8229600" cy="4477512"/>
          </a:xfrm>
        </p:spPr>
        <p:txBody>
          <a:bodyPr>
            <a:normAutofit/>
          </a:bodyPr>
          <a:lstStyle/>
          <a:p>
            <a:pPr marL="91440" indent="0" algn="just">
              <a:buNone/>
            </a:pPr>
            <a:r>
              <a:rPr lang="en-US" sz="4400" dirty="0" smtClean="0"/>
              <a:t>Representative: </a:t>
            </a:r>
          </a:p>
          <a:p>
            <a:pPr marL="91440" indent="0" algn="just">
              <a:buNone/>
            </a:pPr>
            <a:r>
              <a:rPr lang="en-US" sz="4400" dirty="0"/>
              <a:t>	</a:t>
            </a:r>
            <a:r>
              <a:rPr lang="en-US" sz="4400" dirty="0" smtClean="0"/>
              <a:t>copilot.4imprint.com</a:t>
            </a:r>
          </a:p>
          <a:p>
            <a:pPr marL="91440" indent="0" algn="just">
              <a:buNone/>
            </a:pPr>
            <a:endParaRPr lang="en-US" sz="4400" dirty="0"/>
          </a:p>
          <a:p>
            <a:pPr marL="91440" indent="0" algn="just">
              <a:buNone/>
            </a:pPr>
            <a:r>
              <a:rPr lang="en-US" sz="4400" dirty="0" smtClean="0"/>
              <a:t>Customer:</a:t>
            </a:r>
          </a:p>
          <a:p>
            <a:pPr marL="91440" indent="0" algn="just">
              <a:buNone/>
            </a:pPr>
            <a:r>
              <a:rPr lang="en-US" sz="4400" dirty="0" smtClean="0"/>
              <a:t>	www.4imprint.ie</a:t>
            </a:r>
            <a:endParaRPr lang="en-US" sz="4400" dirty="0"/>
          </a:p>
          <a:p>
            <a:pPr marL="2286000" lvl="8" indent="0">
              <a:buNone/>
            </a:pPr>
            <a:endParaRPr lang="en-US" sz="3200" dirty="0" smtClean="0"/>
          </a:p>
        </p:txBody>
      </p:sp>
    </p:spTree>
    <p:extLst>
      <p:ext uri="{BB962C8B-B14F-4D97-AF65-F5344CB8AC3E}">
        <p14:creationId xmlns:p14="http://schemas.microsoft.com/office/powerpoint/2010/main" val="6375537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endParaRPr lang="en-US" sz="7200" dirty="0" smtClean="0"/>
          </a:p>
          <a:p>
            <a:pPr marL="0" indent="0" algn="ctr">
              <a:buNone/>
            </a:pPr>
            <a:r>
              <a:rPr lang="en-US" sz="7200" dirty="0" smtClean="0"/>
              <a:t>Thank you!</a:t>
            </a:r>
            <a:endParaRPr lang="en-US" sz="7200" dirty="0"/>
          </a:p>
        </p:txBody>
      </p:sp>
    </p:spTree>
    <p:extLst>
      <p:ext uri="{BB962C8B-B14F-4D97-AF65-F5344CB8AC3E}">
        <p14:creationId xmlns:p14="http://schemas.microsoft.com/office/powerpoint/2010/main" val="639916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When would we use CoPilot?</a:t>
            </a:r>
            <a:endParaRPr lang="en-US" dirty="0"/>
          </a:p>
        </p:txBody>
      </p:sp>
      <p:sp>
        <p:nvSpPr>
          <p:cNvPr id="3" name="Content Placeholder 2"/>
          <p:cNvSpPr>
            <a:spLocks noGrp="1"/>
          </p:cNvSpPr>
          <p:nvPr>
            <p:ph idx="1"/>
          </p:nvPr>
        </p:nvSpPr>
        <p:spPr/>
        <p:txBody>
          <a:bodyPr>
            <a:normAutofit/>
          </a:bodyPr>
          <a:lstStyle/>
          <a:p>
            <a:pPr>
              <a:buNone/>
            </a:pPr>
            <a:r>
              <a:rPr lang="en-US" dirty="0" smtClean="0"/>
              <a:t>   Customer is on 4imprint site and:</a:t>
            </a:r>
          </a:p>
          <a:p>
            <a:r>
              <a:rPr lang="en-US" dirty="0" smtClean="0"/>
              <a:t>	needs assistance selecting a product for an event</a:t>
            </a:r>
          </a:p>
          <a:p>
            <a:r>
              <a:rPr lang="en-US" dirty="0"/>
              <a:t>	</a:t>
            </a:r>
            <a:r>
              <a:rPr lang="en-US" dirty="0" smtClean="0"/>
              <a:t>having problems filter their searches</a:t>
            </a:r>
          </a:p>
          <a:p>
            <a:r>
              <a:rPr lang="en-US" dirty="0" smtClean="0"/>
              <a:t>	looking for USA made item</a:t>
            </a:r>
          </a:p>
          <a:p>
            <a:r>
              <a:rPr lang="en-US" dirty="0"/>
              <a:t>	</a:t>
            </a:r>
            <a:r>
              <a:rPr lang="en-US" dirty="0" smtClean="0"/>
              <a:t>looking for blue writing ink</a:t>
            </a:r>
          </a:p>
          <a:p>
            <a:r>
              <a:rPr lang="en-US" dirty="0"/>
              <a:t>	</a:t>
            </a:r>
            <a:r>
              <a:rPr lang="en-US" dirty="0" smtClean="0"/>
              <a:t>does not know how to search within a search</a:t>
            </a:r>
          </a:p>
          <a:p>
            <a:r>
              <a:rPr lang="en-US" dirty="0"/>
              <a:t>	</a:t>
            </a:r>
            <a:r>
              <a:rPr lang="en-US" dirty="0" smtClean="0"/>
              <a:t>having a hard time describing what they are 	looking at on their screen</a:t>
            </a:r>
          </a:p>
          <a:p>
            <a:r>
              <a:rPr lang="en-US" dirty="0"/>
              <a:t>	</a:t>
            </a:r>
            <a:r>
              <a:rPr lang="en-US" dirty="0" smtClean="0"/>
              <a:t> does not know how to place a reorder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would we use CoPilot?</a:t>
            </a:r>
            <a:endParaRPr lang="en-US" dirty="0"/>
          </a:p>
        </p:txBody>
      </p:sp>
      <p:sp>
        <p:nvSpPr>
          <p:cNvPr id="3" name="Content Placeholder 2"/>
          <p:cNvSpPr>
            <a:spLocks noGrp="1"/>
          </p:cNvSpPr>
          <p:nvPr>
            <p:ph idx="1"/>
          </p:nvPr>
        </p:nvSpPr>
        <p:spPr/>
        <p:txBody>
          <a:bodyPr>
            <a:normAutofit/>
          </a:bodyPr>
          <a:lstStyle/>
          <a:p>
            <a:r>
              <a:rPr lang="en-US" sz="3200" dirty="0" smtClean="0"/>
              <a:t>To help customers quickly narrow down their search</a:t>
            </a:r>
          </a:p>
          <a:p>
            <a:r>
              <a:rPr lang="en-US" sz="3200" dirty="0" smtClean="0"/>
              <a:t>To help customers become more comfortable and at ease with our site</a:t>
            </a:r>
          </a:p>
          <a:p>
            <a:r>
              <a:rPr lang="en-US" sz="3200" dirty="0" smtClean="0"/>
              <a:t>To retain more customers by offering to do this for them</a:t>
            </a:r>
          </a:p>
          <a:p>
            <a:r>
              <a:rPr lang="en-US" sz="3200" dirty="0" smtClean="0"/>
              <a:t>To help customers understand the functionality of our site</a:t>
            </a:r>
          </a:p>
        </p:txBody>
      </p:sp>
    </p:spTree>
    <p:extLst>
      <p:ext uri="{BB962C8B-B14F-4D97-AF65-F5344CB8AC3E}">
        <p14:creationId xmlns:p14="http://schemas.microsoft.com/office/powerpoint/2010/main" val="118092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698090"/>
            <a:ext cx="8385586" cy="2354009"/>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sz="4900" dirty="0" smtClean="0"/>
              <a:t>How does the representative access?</a:t>
            </a:r>
            <a:r>
              <a:rPr lang="en-US" sz="4400" dirty="0"/>
              <a:t/>
            </a:r>
            <a:br>
              <a:rPr lang="en-US" sz="4400" dirty="0"/>
            </a:br>
            <a:r>
              <a:rPr lang="en-US" sz="3600" dirty="0" smtClean="0"/>
              <a:t>Representative </a:t>
            </a:r>
            <a:r>
              <a:rPr lang="en-US" sz="3600" dirty="0"/>
              <a:t>will access at copilot.4imprint.com (link is also on our intranet page to login in)</a:t>
            </a:r>
          </a:p>
        </p:txBody>
      </p:sp>
      <p:sp>
        <p:nvSpPr>
          <p:cNvPr id="4" name="Content Placeholder 3"/>
          <p:cNvSpPr>
            <a:spLocks noGrp="1"/>
          </p:cNvSpPr>
          <p:nvPr>
            <p:ph idx="1"/>
          </p:nvPr>
        </p:nvSpPr>
        <p:spPr>
          <a:xfrm>
            <a:off x="419548" y="1935480"/>
            <a:ext cx="8229600" cy="4389120"/>
          </a:xfrm>
        </p:spPr>
        <p:txBody>
          <a:bodyPr/>
          <a:lstStyle/>
          <a:p>
            <a:endParaRPr lang="en-US" dirty="0" smtClean="0"/>
          </a:p>
          <a:p>
            <a:endParaRPr lang="en-US" dirty="0" smtClean="0"/>
          </a:p>
        </p:txBody>
      </p:sp>
      <p:pic>
        <p:nvPicPr>
          <p:cNvPr id="6" name="Picture 5" descr="Screen Shot 2015-01-08 at 1.07.49 PM.png"/>
          <p:cNvPicPr>
            <a:picLocks noChangeAspect="1"/>
          </p:cNvPicPr>
          <p:nvPr/>
        </p:nvPicPr>
        <p:blipFill>
          <a:blip r:embed="rId2"/>
          <a:stretch>
            <a:fillRect/>
          </a:stretch>
        </p:blipFill>
        <p:spPr>
          <a:xfrm>
            <a:off x="1671483" y="3138356"/>
            <a:ext cx="5895131" cy="32725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5910" y="855406"/>
            <a:ext cx="7777316" cy="1396181"/>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sz="4400" dirty="0" smtClean="0"/>
              <a:t/>
            </a:r>
            <a:br>
              <a:rPr lang="en-US" sz="4400" dirty="0" smtClean="0"/>
            </a:br>
            <a:r>
              <a:rPr lang="en-US" sz="4900" dirty="0" smtClean="0"/>
              <a:t>How does the customer access?</a:t>
            </a:r>
            <a:r>
              <a:rPr lang="en-US" sz="4000" dirty="0" smtClean="0"/>
              <a:t/>
            </a:r>
            <a:br>
              <a:rPr lang="en-US" sz="4000" dirty="0" smtClean="0"/>
            </a:br>
            <a:r>
              <a:rPr lang="en-US" sz="3100" dirty="0" smtClean="0"/>
              <a:t>Customers will click on </a:t>
            </a:r>
            <a:r>
              <a:rPr lang="en-US" sz="3100" dirty="0"/>
              <a:t>the words Launch CoPilot at the bottom of our site under services</a:t>
            </a:r>
            <a:r>
              <a:rPr lang="en-US" sz="3100" dirty="0" smtClean="0"/>
              <a:t>. </a:t>
            </a:r>
            <a:endParaRPr lang="en-US" sz="3100" dirty="0"/>
          </a:p>
        </p:txBody>
      </p:sp>
      <p:sp>
        <p:nvSpPr>
          <p:cNvPr id="8" name="TextBox 7"/>
          <p:cNvSpPr txBox="1"/>
          <p:nvPr/>
        </p:nvSpPr>
        <p:spPr>
          <a:xfrm>
            <a:off x="7537872" y="59713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457200" y="2743200"/>
            <a:ext cx="8229600" cy="3581400"/>
          </a:xfrm>
        </p:spPr>
        <p:txBody>
          <a:bodyPr/>
          <a:lstStyle/>
          <a:p>
            <a:endParaRPr lang="en-US" dirty="0"/>
          </a:p>
        </p:txBody>
      </p:sp>
      <p:pic>
        <p:nvPicPr>
          <p:cNvPr id="3" name="Picture 2"/>
          <p:cNvPicPr>
            <a:picLocks noChangeAspect="1"/>
          </p:cNvPicPr>
          <p:nvPr/>
        </p:nvPicPr>
        <p:blipFill>
          <a:blip r:embed="rId2"/>
          <a:stretch>
            <a:fillRect/>
          </a:stretch>
        </p:blipFill>
        <p:spPr>
          <a:xfrm>
            <a:off x="2357376" y="2818504"/>
            <a:ext cx="4429247" cy="3152863"/>
          </a:xfrm>
          <a:prstGeom prst="rect">
            <a:avLst/>
          </a:prstGeom>
        </p:spPr>
      </p:pic>
      <p:sp>
        <p:nvSpPr>
          <p:cNvPr id="4" name="Left Arrow 3"/>
          <p:cNvSpPr/>
          <p:nvPr/>
        </p:nvSpPr>
        <p:spPr>
          <a:xfrm>
            <a:off x="4832247" y="4020704"/>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01445" y="823574"/>
            <a:ext cx="8229600" cy="1385214"/>
          </a:xfrm>
        </p:spPr>
        <p:txBody>
          <a:bodyPr>
            <a:normAutofit fontScale="90000"/>
          </a:bodyPr>
          <a:lstStyle/>
          <a:p>
            <a:r>
              <a:rPr lang="en-US" dirty="0" smtClean="0"/>
              <a:t>Customer </a:t>
            </a:r>
            <a:r>
              <a:rPr lang="en-US" dirty="0"/>
              <a:t>will give rep 4 digit code</a:t>
            </a:r>
            <a:r>
              <a:rPr lang="en-US" dirty="0" smtClean="0"/>
              <a:t/>
            </a:r>
            <a:br>
              <a:rPr lang="en-US" dirty="0" smtClean="0"/>
            </a:br>
            <a:endParaRPr lang="en-US" dirty="0"/>
          </a:p>
        </p:txBody>
      </p:sp>
      <p:sp>
        <p:nvSpPr>
          <p:cNvPr id="8" name="TextBox 7"/>
          <p:cNvSpPr txBox="1"/>
          <p:nvPr/>
        </p:nvSpPr>
        <p:spPr>
          <a:xfrm>
            <a:off x="7537872" y="59713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p:txBody>
          <a:bodyPr/>
          <a:lstStyle/>
          <a:p>
            <a:endParaRPr lang="en-US" dirty="0"/>
          </a:p>
        </p:txBody>
      </p:sp>
      <p:pic>
        <p:nvPicPr>
          <p:cNvPr id="3" name="Picture 2"/>
          <p:cNvPicPr>
            <a:picLocks noChangeAspect="1"/>
          </p:cNvPicPr>
          <p:nvPr/>
        </p:nvPicPr>
        <p:blipFill>
          <a:blip r:embed="rId2"/>
          <a:stretch>
            <a:fillRect/>
          </a:stretch>
        </p:blipFill>
        <p:spPr>
          <a:xfrm>
            <a:off x="1788526" y="2089821"/>
            <a:ext cx="4418020" cy="3881546"/>
          </a:xfrm>
          <a:prstGeom prst="rect">
            <a:avLst/>
          </a:prstGeom>
        </p:spPr>
      </p:pic>
      <p:sp>
        <p:nvSpPr>
          <p:cNvPr id="4" name="Left Arrow 3"/>
          <p:cNvSpPr/>
          <p:nvPr/>
        </p:nvSpPr>
        <p:spPr>
          <a:xfrm>
            <a:off x="5316450" y="5605702"/>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
            </a:r>
            <a:br>
              <a:rPr lang="en-US" dirty="0"/>
            </a:br>
            <a:r>
              <a:rPr lang="en-US" dirty="0" smtClean="0"/>
              <a:t>R</a:t>
            </a:r>
            <a:r>
              <a:rPr lang="en-US" sz="4000" dirty="0" smtClean="0"/>
              <a:t>epresentative </a:t>
            </a:r>
            <a:r>
              <a:rPr lang="en-US" sz="4000" dirty="0"/>
              <a:t>enters Code &amp; clicks on Launch CoPilot</a:t>
            </a:r>
          </a:p>
        </p:txBody>
      </p:sp>
      <p:sp>
        <p:nvSpPr>
          <p:cNvPr id="4" name="Content Placeholder 3"/>
          <p:cNvSpPr>
            <a:spLocks noGrp="1"/>
          </p:cNvSpPr>
          <p:nvPr>
            <p:ph idx="1"/>
          </p:nvPr>
        </p:nvSpPr>
        <p:spPr/>
        <p:txBody>
          <a:bodyPr/>
          <a:lstStyle/>
          <a:p>
            <a:endParaRPr lang="en-US" dirty="0" smtClean="0"/>
          </a:p>
          <a:p>
            <a:endParaRPr lang="en-US" dirty="0" smtClean="0"/>
          </a:p>
        </p:txBody>
      </p:sp>
      <p:sp>
        <p:nvSpPr>
          <p:cNvPr id="3" name="Right Arrow 2"/>
          <p:cNvSpPr/>
          <p:nvPr/>
        </p:nvSpPr>
        <p:spPr>
          <a:xfrm>
            <a:off x="261073" y="5454103"/>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239481" y="2722801"/>
            <a:ext cx="6124575" cy="33147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2005781"/>
          </a:xfrm>
        </p:spPr>
        <p:txBody>
          <a:bodyPr>
            <a:normAutofit fontScale="90000"/>
          </a:bodyPr>
          <a:lstStyle/>
          <a:p>
            <a:r>
              <a:rPr lang="en-US" sz="4900" dirty="0"/>
              <a:t>The representative will now see exactly what the customer is seeing on the 4imprint website</a:t>
            </a:r>
            <a:r>
              <a:rPr lang="en-US" sz="5400" dirty="0"/>
              <a:t>.</a:t>
            </a:r>
            <a:endParaRPr lang="en-US" dirty="0"/>
          </a:p>
        </p:txBody>
      </p:sp>
      <p:sp>
        <p:nvSpPr>
          <p:cNvPr id="3" name="Text Placeholder 2"/>
          <p:cNvSpPr>
            <a:spLocks noGrp="1"/>
          </p:cNvSpPr>
          <p:nvPr>
            <p:ph type="body" idx="1"/>
          </p:nvPr>
        </p:nvSpPr>
        <p:spPr>
          <a:xfrm>
            <a:off x="457199" y="1748775"/>
            <a:ext cx="4187826" cy="1033754"/>
          </a:xfrm>
        </p:spPr>
        <p:txBody>
          <a:bodyPr/>
          <a:lstStyle/>
          <a:p>
            <a:r>
              <a:rPr lang="en-US" dirty="0" smtClean="0"/>
              <a:t>Representative’s view</a:t>
            </a:r>
            <a:endParaRPr lang="en-US" dirty="0"/>
          </a:p>
        </p:txBody>
      </p:sp>
      <p:sp>
        <p:nvSpPr>
          <p:cNvPr id="4" name="Text Placeholder 3"/>
          <p:cNvSpPr>
            <a:spLocks noGrp="1"/>
          </p:cNvSpPr>
          <p:nvPr>
            <p:ph type="body" sz="half" idx="3"/>
          </p:nvPr>
        </p:nvSpPr>
        <p:spPr>
          <a:xfrm>
            <a:off x="4645025" y="1850713"/>
            <a:ext cx="3842483" cy="931816"/>
          </a:xfrm>
        </p:spPr>
        <p:txBody>
          <a:bodyPr/>
          <a:lstStyle/>
          <a:p>
            <a:r>
              <a:rPr lang="en-US" dirty="0" smtClean="0"/>
              <a:t>Customer’s view</a:t>
            </a:r>
            <a:endParaRPr lang="en-US" dirty="0"/>
          </a:p>
        </p:txBody>
      </p:sp>
      <p:pic>
        <p:nvPicPr>
          <p:cNvPr id="6" name="Content Placeholder 5"/>
          <p:cNvPicPr>
            <a:picLocks noGrp="1" noChangeAspect="1"/>
          </p:cNvPicPr>
          <p:nvPr>
            <p:ph sz="quarter" idx="4"/>
          </p:nvPr>
        </p:nvPicPr>
        <p:blipFill>
          <a:blip r:embed="rId2"/>
          <a:stretch>
            <a:fillRect/>
          </a:stretch>
        </p:blipFill>
        <p:spPr>
          <a:xfrm>
            <a:off x="4645025" y="2987103"/>
            <a:ext cx="4041775" cy="2901507"/>
          </a:xfrm>
          <a:prstGeom prst="rect">
            <a:avLst/>
          </a:prstGeom>
        </p:spPr>
      </p:pic>
      <p:pic>
        <p:nvPicPr>
          <p:cNvPr id="10" name="Content Placeholder 3"/>
          <p:cNvPicPr>
            <a:picLocks noGrp="1" noChangeAspect="1"/>
          </p:cNvPicPr>
          <p:nvPr>
            <p:ph sz="quarter" idx="2"/>
          </p:nvPr>
        </p:nvPicPr>
        <p:blipFill>
          <a:blip r:embed="rId3"/>
          <a:stretch>
            <a:fillRect/>
          </a:stretch>
        </p:blipFill>
        <p:spPr>
          <a:xfrm>
            <a:off x="457200" y="2916981"/>
            <a:ext cx="4040188" cy="304175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Flow.thmx</Template>
  <TotalTime>21436</TotalTime>
  <Words>444</Words>
  <Application>Microsoft Office PowerPoint</Application>
  <PresentationFormat>On-screen Show (4:3)</PresentationFormat>
  <Paragraphs>95</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Constantia</vt:lpstr>
      <vt:lpstr>Verdana</vt:lpstr>
      <vt:lpstr>Wingdings 2</vt:lpstr>
      <vt:lpstr>Flow</vt:lpstr>
      <vt:lpstr>CoPilot</vt:lpstr>
      <vt:lpstr>What is CoPilot</vt:lpstr>
      <vt:lpstr>When would we use CoPilot?</vt:lpstr>
      <vt:lpstr>Why would we use CoPilot?</vt:lpstr>
      <vt:lpstr>              How does the representative access? Representative will access at copilot.4imprint.com (link is also on our intranet page to login in)</vt:lpstr>
      <vt:lpstr>      How does the customer access? Customers will click on the words Launch CoPilot at the bottom of our site under services. </vt:lpstr>
      <vt:lpstr>Customer will give rep 4 digit code </vt:lpstr>
      <vt:lpstr> Representative enters Code &amp; clicks on Launch CoPilot</vt:lpstr>
      <vt:lpstr>The representative will now see exactly what the customer is seeing on the 4imprint website.</vt:lpstr>
      <vt:lpstr>Representative can see customer’s mouse arrow and customer can see representative’s mouse arrow.</vt:lpstr>
      <vt:lpstr>Representatives can click or draw boxes around items to highlight them for the customer.</vt:lpstr>
      <vt:lpstr>Representative is able to request remote control</vt:lpstr>
      <vt:lpstr>Customer’s view of “remote control” request</vt:lpstr>
      <vt:lpstr>Representative’s view in Remote Control Request (red border).  Representative can now ‘drive’ the session (clicking links, typing, etc.)</vt:lpstr>
      <vt:lpstr>Sensitive data will be hidden from representatives.</vt:lpstr>
      <vt:lpstr>How to end the Cobrowse session</vt:lpstr>
      <vt:lpstr>Customer end cobrowse session:  </vt:lpstr>
      <vt:lpstr>     Representative’s view once cobrowse has ended</vt:lpstr>
      <vt:lpstr>Definitions</vt:lpstr>
      <vt:lpstr>FAQ</vt:lpstr>
      <vt:lpstr>FAQ</vt:lpstr>
      <vt:lpstr>Browsers that can be used</vt:lpstr>
      <vt:lpstr>Logins</vt:lpstr>
      <vt:lpstr>PowerPoint Presentation</vt:lpstr>
    </vt:vector>
  </TitlesOfParts>
  <Company>Glance Networks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Glance Panorama</dc:title>
  <dc:creator>Jo</dc:creator>
  <cp:lastModifiedBy>Trainer's PC</cp:lastModifiedBy>
  <cp:revision>133</cp:revision>
  <cp:lastPrinted>2015-02-05T15:27:09Z</cp:lastPrinted>
  <dcterms:created xsi:type="dcterms:W3CDTF">2015-01-12T19:31:02Z</dcterms:created>
  <dcterms:modified xsi:type="dcterms:W3CDTF">2015-02-05T16:38:01Z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Count">
    <vt:lpwstr>27</vt:lpwstr>
  </property>
</Properties>
</file>